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jpg>
</file>

<file path=ppt/media/image17.png>
</file>

<file path=ppt/media/image18.gif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ab0ec37006_0_83:notes"/>
          <p:cNvSpPr txBox="1"/>
          <p:nvPr>
            <p:ph idx="1" type="body"/>
          </p:nvPr>
        </p:nvSpPr>
        <p:spPr>
          <a:xfrm>
            <a:off x="685801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54" name="Google Shape;54;gab0ec37006_0_83:notes"/>
          <p:cNvSpPr/>
          <p:nvPr>
            <p:ph idx="2" type="sldImg"/>
          </p:nvPr>
        </p:nvSpPr>
        <p:spPr>
          <a:xfrm>
            <a:off x="938531" y="685065"/>
            <a:ext cx="49809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bdbf06f7a_0_4:notes"/>
          <p:cNvSpPr txBox="1"/>
          <p:nvPr>
            <p:ph idx="1" type="body"/>
          </p:nvPr>
        </p:nvSpPr>
        <p:spPr>
          <a:xfrm>
            <a:off x="685801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7" name="Google Shape;147;gfbdbf06f7a_0_4:notes"/>
          <p:cNvSpPr/>
          <p:nvPr>
            <p:ph idx="2" type="sldImg"/>
          </p:nvPr>
        </p:nvSpPr>
        <p:spPr>
          <a:xfrm>
            <a:off x="938531" y="685065"/>
            <a:ext cx="49809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b7f0e34cb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6b7f0e34cb_0_2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b7f0e34cb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6b7f0e34cb_0_2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b7f0e34cb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6b7f0e34cb_0_2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b7f0e34cb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6b7f0e34cb_0_2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b7f0e34cb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6b7f0e34cb_0_2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fbdbf06f7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fbdbf06f7a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b7f0e34cb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6b7f0e34cb_0_2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b7f0e34cb_0_38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b7f0e34cb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b0ec37006_0_415:notes"/>
          <p:cNvSpPr/>
          <p:nvPr>
            <p:ph idx="2" type="sldImg"/>
          </p:nvPr>
        </p:nvSpPr>
        <p:spPr>
          <a:xfrm>
            <a:off x="938531" y="685065"/>
            <a:ext cx="49809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ab0ec37006_0_415:notes"/>
          <p:cNvSpPr txBox="1"/>
          <p:nvPr>
            <p:ph idx="1" type="body"/>
          </p:nvPr>
        </p:nvSpPr>
        <p:spPr>
          <a:xfrm>
            <a:off x="685801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226" name="Google Shape;226;gab0ec37006_0_415:notes"/>
          <p:cNvSpPr txBox="1"/>
          <p:nvPr>
            <p:ph idx="12" type="sldNum"/>
          </p:nvPr>
        </p:nvSpPr>
        <p:spPr>
          <a:xfrm>
            <a:off x="3884614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b0ec37006_0_196:notes"/>
          <p:cNvSpPr/>
          <p:nvPr>
            <p:ph idx="2" type="sldImg"/>
          </p:nvPr>
        </p:nvSpPr>
        <p:spPr>
          <a:xfrm>
            <a:off x="938531" y="685065"/>
            <a:ext cx="49809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gab0ec37006_0_196:notes"/>
          <p:cNvSpPr txBox="1"/>
          <p:nvPr>
            <p:ph idx="1" type="body"/>
          </p:nvPr>
        </p:nvSpPr>
        <p:spPr>
          <a:xfrm>
            <a:off x="685801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60" name="Google Shape;60;gab0ec37006_0_196:notes"/>
          <p:cNvSpPr txBox="1"/>
          <p:nvPr>
            <p:ph idx="12" type="sldNum"/>
          </p:nvPr>
        </p:nvSpPr>
        <p:spPr>
          <a:xfrm>
            <a:off x="3884614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b0ec37006_0_48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b0ec37006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b0ec37006_0_50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b0ec37006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ab0ec37006_0_53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ab0ec37006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b0ec37006_0_54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ab0ec37006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b0ec37006_0_342:notes"/>
          <p:cNvSpPr/>
          <p:nvPr>
            <p:ph idx="2" type="sldImg"/>
          </p:nvPr>
        </p:nvSpPr>
        <p:spPr>
          <a:xfrm>
            <a:off x="938531" y="685065"/>
            <a:ext cx="49809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ab0ec37006_0_342:notes"/>
          <p:cNvSpPr txBox="1"/>
          <p:nvPr>
            <p:ph idx="1" type="body"/>
          </p:nvPr>
        </p:nvSpPr>
        <p:spPr>
          <a:xfrm>
            <a:off x="685801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69" name="Google Shape;69;gab0ec37006_0_342:notes"/>
          <p:cNvSpPr txBox="1"/>
          <p:nvPr>
            <p:ph idx="12" type="sldNum"/>
          </p:nvPr>
        </p:nvSpPr>
        <p:spPr>
          <a:xfrm>
            <a:off x="3884614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b0ec37006_0_444:notes"/>
          <p:cNvSpPr/>
          <p:nvPr>
            <p:ph idx="2" type="sldImg"/>
          </p:nvPr>
        </p:nvSpPr>
        <p:spPr>
          <a:xfrm>
            <a:off x="938531" y="685065"/>
            <a:ext cx="49809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gab0ec37006_0_444:notes"/>
          <p:cNvSpPr txBox="1"/>
          <p:nvPr>
            <p:ph idx="1" type="body"/>
          </p:nvPr>
        </p:nvSpPr>
        <p:spPr>
          <a:xfrm>
            <a:off x="685801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78" name="Google Shape;78;gab0ec37006_0_444:notes"/>
          <p:cNvSpPr txBox="1"/>
          <p:nvPr>
            <p:ph idx="12" type="sldNum"/>
          </p:nvPr>
        </p:nvSpPr>
        <p:spPr>
          <a:xfrm>
            <a:off x="3884614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b0ec37006_0_423:notes"/>
          <p:cNvSpPr/>
          <p:nvPr>
            <p:ph idx="2" type="sldImg"/>
          </p:nvPr>
        </p:nvSpPr>
        <p:spPr>
          <a:xfrm>
            <a:off x="938531" y="685065"/>
            <a:ext cx="49809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ab0ec37006_0_423:notes"/>
          <p:cNvSpPr txBox="1"/>
          <p:nvPr>
            <p:ph idx="1" type="body"/>
          </p:nvPr>
        </p:nvSpPr>
        <p:spPr>
          <a:xfrm>
            <a:off x="685801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88" name="Google Shape;88;gab0ec37006_0_423:notes"/>
          <p:cNvSpPr txBox="1"/>
          <p:nvPr>
            <p:ph idx="12" type="sldNum"/>
          </p:nvPr>
        </p:nvSpPr>
        <p:spPr>
          <a:xfrm>
            <a:off x="3884614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bd2486d69_0_56:notes"/>
          <p:cNvSpPr/>
          <p:nvPr>
            <p:ph idx="2" type="sldImg"/>
          </p:nvPr>
        </p:nvSpPr>
        <p:spPr>
          <a:xfrm>
            <a:off x="938531" y="685065"/>
            <a:ext cx="49809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gfbd2486d69_0_56:notes"/>
          <p:cNvSpPr txBox="1"/>
          <p:nvPr>
            <p:ph idx="1" type="body"/>
          </p:nvPr>
        </p:nvSpPr>
        <p:spPr>
          <a:xfrm>
            <a:off x="685801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04" name="Google Shape;104;gfbd2486d69_0_56:notes"/>
          <p:cNvSpPr txBox="1"/>
          <p:nvPr>
            <p:ph idx="12" type="sldNum"/>
          </p:nvPr>
        </p:nvSpPr>
        <p:spPr>
          <a:xfrm>
            <a:off x="3884614" y="868521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Times New Roman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b0ec37006_0_16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b0ec3700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b0ec37006_0_16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b0ec37006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ec37006_0_17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ec37006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idx="1" type="body"/>
          </p:nvPr>
        </p:nvSpPr>
        <p:spPr>
          <a:xfrm>
            <a:off x="457199" y="1295400"/>
            <a:ext cx="8223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4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Char char="➜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Clr>
                <a:schemeClr val="dk1"/>
              </a:buClr>
              <a:buSzPts val="300"/>
              <a:buFont typeface="Arial"/>
              <a:buNone/>
              <a:defRPr/>
            </a:lvl1pPr>
            <a:lvl2pPr lvl="1" rtl="0">
              <a:buClr>
                <a:schemeClr val="dk1"/>
              </a:buClr>
              <a:buSzPts val="300"/>
              <a:buFont typeface="Arial"/>
              <a:buNone/>
              <a:defRPr/>
            </a:lvl2pPr>
            <a:lvl3pPr lvl="2" rtl="0">
              <a:buClr>
                <a:schemeClr val="dk1"/>
              </a:buClr>
              <a:buSzPts val="300"/>
              <a:buFont typeface="Arial"/>
              <a:buNone/>
              <a:defRPr/>
            </a:lvl3pPr>
            <a:lvl4pPr lvl="3" rtl="0">
              <a:buClr>
                <a:schemeClr val="dk1"/>
              </a:buClr>
              <a:buSzPts val="300"/>
              <a:buFont typeface="Arial"/>
              <a:buNone/>
              <a:defRPr/>
            </a:lvl4pPr>
            <a:lvl5pPr lvl="4" rtl="0">
              <a:buClr>
                <a:schemeClr val="dk1"/>
              </a:buClr>
              <a:buSzPts val="300"/>
              <a:buFont typeface="Arial"/>
              <a:buNone/>
              <a:defRPr/>
            </a:lvl5pPr>
            <a:lvl6pPr lvl="5" rtl="0">
              <a:buClr>
                <a:schemeClr val="dk1"/>
              </a:buClr>
              <a:buSzPts val="300"/>
              <a:buFont typeface="Arial"/>
              <a:buNone/>
              <a:defRPr/>
            </a:lvl6pPr>
            <a:lvl7pPr lvl="6" rtl="0">
              <a:buClr>
                <a:schemeClr val="dk1"/>
              </a:buClr>
              <a:buSzPts val="300"/>
              <a:buFont typeface="Arial"/>
              <a:buNone/>
              <a:defRPr/>
            </a:lvl7pPr>
            <a:lvl8pPr lvl="7" rtl="0">
              <a:buClr>
                <a:schemeClr val="dk1"/>
              </a:buClr>
              <a:buSzPts val="300"/>
              <a:buFont typeface="Arial"/>
              <a:buNone/>
              <a:defRPr/>
            </a:lvl8pPr>
            <a:lvl9pPr lvl="8" rtl="0"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 type="obj">
  <p:cSld name="OBJEC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type="title"/>
          </p:nvPr>
        </p:nvSpPr>
        <p:spPr>
          <a:xfrm>
            <a:off x="457202" y="274638"/>
            <a:ext cx="7931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457202" y="1600203"/>
            <a:ext cx="79317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➜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➜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➜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➜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➜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457200" y="31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1pPr>
            <a:lvl2pPr lvl="1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2pPr>
            <a:lvl3pPr lvl="2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3pPr>
            <a:lvl4pPr lvl="3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4pPr>
            <a:lvl5pPr lvl="4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/>
            </a:lvl5pPr>
            <a:lvl6pPr lvl="5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/>
            </a:lvl6pPr>
            <a:lvl7pPr lvl="6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/>
            </a:lvl7pPr>
            <a:lvl8pPr lvl="7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/>
            </a:lvl8pPr>
            <a:lvl9pPr lvl="8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" type="body"/>
          </p:nvPr>
        </p:nvSpPr>
        <p:spPr>
          <a:xfrm>
            <a:off x="457200" y="962160"/>
            <a:ext cx="8229600" cy="56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SzPts val="2300"/>
              <a:buChar char="➜"/>
              <a:defRPr/>
            </a:lvl1pPr>
            <a:lvl2pPr indent="-374650" lvl="1" marL="91440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SzPts val="2300"/>
              <a:buChar char="➜"/>
              <a:defRPr/>
            </a:lvl2pPr>
            <a:lvl3pPr indent="-374650" lvl="2" marL="13716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300"/>
              <a:buChar char="➜"/>
              <a:defRPr/>
            </a:lvl3pPr>
            <a:lvl4pPr indent="-3746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➜"/>
              <a:defRPr/>
            </a:lvl4pPr>
            <a:lvl5pPr indent="-37465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➜"/>
              <a:defRPr/>
            </a:lvl5pPr>
            <a:lvl6pPr indent="-37465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6pPr>
            <a:lvl7pPr indent="-37465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7pPr>
            <a:lvl8pPr indent="-37465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8pPr>
            <a:lvl9pPr indent="-37465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Clr>
                <a:schemeClr val="dk1"/>
              </a:buClr>
              <a:buSzPts val="300"/>
              <a:buFont typeface="Arial"/>
              <a:buNone/>
              <a:defRPr/>
            </a:lvl1pPr>
            <a:lvl2pPr lvl="1" rtl="0">
              <a:buClr>
                <a:schemeClr val="dk1"/>
              </a:buClr>
              <a:buSzPts val="300"/>
              <a:buFont typeface="Arial"/>
              <a:buNone/>
              <a:defRPr/>
            </a:lvl2pPr>
            <a:lvl3pPr lvl="2" rtl="0">
              <a:buClr>
                <a:schemeClr val="dk1"/>
              </a:buClr>
              <a:buSzPts val="300"/>
              <a:buFont typeface="Arial"/>
              <a:buNone/>
              <a:defRPr/>
            </a:lvl3pPr>
            <a:lvl4pPr lvl="3" rtl="0">
              <a:buClr>
                <a:schemeClr val="dk1"/>
              </a:buClr>
              <a:buSzPts val="300"/>
              <a:buFont typeface="Arial"/>
              <a:buNone/>
              <a:defRPr/>
            </a:lvl4pPr>
            <a:lvl5pPr lvl="4" rtl="0">
              <a:buClr>
                <a:schemeClr val="dk1"/>
              </a:buClr>
              <a:buSzPts val="300"/>
              <a:buFont typeface="Arial"/>
              <a:buNone/>
              <a:defRPr/>
            </a:lvl5pPr>
            <a:lvl6pPr lvl="5" rtl="0">
              <a:buClr>
                <a:schemeClr val="dk1"/>
              </a:buClr>
              <a:buSzPts val="300"/>
              <a:buFont typeface="Arial"/>
              <a:buNone/>
              <a:defRPr/>
            </a:lvl6pPr>
            <a:lvl7pPr lvl="6" rtl="0">
              <a:buClr>
                <a:schemeClr val="dk1"/>
              </a:buClr>
              <a:buSzPts val="300"/>
              <a:buFont typeface="Arial"/>
              <a:buNone/>
              <a:defRPr/>
            </a:lvl7pPr>
            <a:lvl8pPr lvl="7" rtl="0">
              <a:buClr>
                <a:schemeClr val="dk1"/>
              </a:buClr>
              <a:buSzPts val="300"/>
              <a:buFont typeface="Arial"/>
              <a:buNone/>
              <a:defRPr/>
            </a:lvl8pPr>
            <a:lvl9pPr lvl="8" rtl="0"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None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Clr>
                <a:schemeClr val="dk1"/>
              </a:buClr>
              <a:buSzPts val="300"/>
              <a:buFont typeface="Arial"/>
              <a:buNone/>
              <a:defRPr/>
            </a:lvl1pPr>
            <a:lvl2pPr lvl="1" rtl="0">
              <a:buClr>
                <a:schemeClr val="dk1"/>
              </a:buClr>
              <a:buSzPts val="300"/>
              <a:buFont typeface="Arial"/>
              <a:buNone/>
              <a:defRPr/>
            </a:lvl2pPr>
            <a:lvl3pPr lvl="2" rtl="0">
              <a:buClr>
                <a:schemeClr val="dk1"/>
              </a:buClr>
              <a:buSzPts val="300"/>
              <a:buFont typeface="Arial"/>
              <a:buNone/>
              <a:defRPr/>
            </a:lvl3pPr>
            <a:lvl4pPr lvl="3" rtl="0">
              <a:buClr>
                <a:schemeClr val="dk1"/>
              </a:buClr>
              <a:buSzPts val="300"/>
              <a:buFont typeface="Arial"/>
              <a:buNone/>
              <a:defRPr/>
            </a:lvl4pPr>
            <a:lvl5pPr lvl="4" rtl="0">
              <a:buClr>
                <a:schemeClr val="dk1"/>
              </a:buClr>
              <a:buSzPts val="300"/>
              <a:buFont typeface="Arial"/>
              <a:buNone/>
              <a:defRPr/>
            </a:lvl5pPr>
            <a:lvl6pPr lvl="5" rtl="0">
              <a:buClr>
                <a:schemeClr val="dk1"/>
              </a:buClr>
              <a:buSzPts val="300"/>
              <a:buFont typeface="Arial"/>
              <a:buNone/>
              <a:defRPr/>
            </a:lvl6pPr>
            <a:lvl7pPr lvl="6" rtl="0">
              <a:buClr>
                <a:schemeClr val="dk1"/>
              </a:buClr>
              <a:buSzPts val="300"/>
              <a:buFont typeface="Arial"/>
              <a:buNone/>
              <a:defRPr/>
            </a:lvl7pPr>
            <a:lvl8pPr lvl="7" rtl="0">
              <a:buClr>
                <a:schemeClr val="dk1"/>
              </a:buClr>
              <a:buSzPts val="300"/>
              <a:buFont typeface="Arial"/>
              <a:buNone/>
              <a:defRPr/>
            </a:lvl8pPr>
            <a:lvl9pPr lvl="8" rtl="0"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Arial"/>
              <a:buNone/>
              <a:defRPr b="1" i="0" sz="4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55555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Clr>
                <a:schemeClr val="dk1"/>
              </a:buClr>
              <a:buSzPts val="300"/>
              <a:buFont typeface="Arial"/>
              <a:buNone/>
              <a:defRPr/>
            </a:lvl1pPr>
            <a:lvl2pPr lvl="1" rtl="0">
              <a:buClr>
                <a:schemeClr val="dk1"/>
              </a:buClr>
              <a:buSzPts val="300"/>
              <a:buFont typeface="Arial"/>
              <a:buNone/>
              <a:defRPr/>
            </a:lvl2pPr>
            <a:lvl3pPr lvl="2" rtl="0">
              <a:buClr>
                <a:schemeClr val="dk1"/>
              </a:buClr>
              <a:buSzPts val="300"/>
              <a:buFont typeface="Arial"/>
              <a:buNone/>
              <a:defRPr/>
            </a:lvl3pPr>
            <a:lvl4pPr lvl="3" rtl="0">
              <a:buClr>
                <a:schemeClr val="dk1"/>
              </a:buClr>
              <a:buSzPts val="300"/>
              <a:buFont typeface="Arial"/>
              <a:buNone/>
              <a:defRPr/>
            </a:lvl4pPr>
            <a:lvl5pPr lvl="4" rtl="0">
              <a:buClr>
                <a:schemeClr val="dk1"/>
              </a:buClr>
              <a:buSzPts val="300"/>
              <a:buFont typeface="Arial"/>
              <a:buNone/>
              <a:defRPr/>
            </a:lvl5pPr>
            <a:lvl6pPr lvl="5" rtl="0">
              <a:buClr>
                <a:schemeClr val="dk1"/>
              </a:buClr>
              <a:buSzPts val="300"/>
              <a:buFont typeface="Arial"/>
              <a:buNone/>
              <a:defRPr/>
            </a:lvl6pPr>
            <a:lvl7pPr lvl="6" rtl="0">
              <a:buClr>
                <a:schemeClr val="dk1"/>
              </a:buClr>
              <a:buSzPts val="300"/>
              <a:buFont typeface="Arial"/>
              <a:buNone/>
              <a:defRPr/>
            </a:lvl7pPr>
            <a:lvl8pPr lvl="7" rtl="0">
              <a:buClr>
                <a:schemeClr val="dk1"/>
              </a:buClr>
              <a:buSzPts val="300"/>
              <a:buFont typeface="Arial"/>
              <a:buNone/>
              <a:defRPr/>
            </a:lvl8pPr>
            <a:lvl9pPr lvl="8" rtl="0"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79425" y="284163"/>
            <a:ext cx="82008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479425" y="1481070"/>
            <a:ext cx="3870300" cy="46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6428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Char char="➜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16666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2" type="body"/>
          </p:nvPr>
        </p:nvSpPr>
        <p:spPr>
          <a:xfrm>
            <a:off x="4502149" y="1481070"/>
            <a:ext cx="4178100" cy="46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6428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Char char="➜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16666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Clr>
                <a:schemeClr val="dk1"/>
              </a:buClr>
              <a:buSzPts val="300"/>
              <a:buFont typeface="Arial"/>
              <a:buNone/>
              <a:defRPr/>
            </a:lvl1pPr>
            <a:lvl2pPr lvl="1" rtl="0">
              <a:buClr>
                <a:schemeClr val="dk1"/>
              </a:buClr>
              <a:buSzPts val="300"/>
              <a:buFont typeface="Arial"/>
              <a:buNone/>
              <a:defRPr/>
            </a:lvl2pPr>
            <a:lvl3pPr lvl="2" rtl="0">
              <a:buClr>
                <a:schemeClr val="dk1"/>
              </a:buClr>
              <a:buSzPts val="300"/>
              <a:buFont typeface="Arial"/>
              <a:buNone/>
              <a:defRPr/>
            </a:lvl3pPr>
            <a:lvl4pPr lvl="3" rtl="0">
              <a:buClr>
                <a:schemeClr val="dk1"/>
              </a:buClr>
              <a:buSzPts val="300"/>
              <a:buFont typeface="Arial"/>
              <a:buNone/>
              <a:defRPr/>
            </a:lvl4pPr>
            <a:lvl5pPr lvl="4" rtl="0">
              <a:buClr>
                <a:schemeClr val="dk1"/>
              </a:buClr>
              <a:buSzPts val="300"/>
              <a:buFont typeface="Arial"/>
              <a:buNone/>
              <a:defRPr/>
            </a:lvl5pPr>
            <a:lvl6pPr lvl="5" rtl="0">
              <a:buClr>
                <a:schemeClr val="dk1"/>
              </a:buClr>
              <a:buSzPts val="300"/>
              <a:buFont typeface="Arial"/>
              <a:buNone/>
              <a:defRPr/>
            </a:lvl6pPr>
            <a:lvl7pPr lvl="6" rtl="0">
              <a:buClr>
                <a:schemeClr val="dk1"/>
              </a:buClr>
              <a:buSzPts val="300"/>
              <a:buFont typeface="Arial"/>
              <a:buNone/>
              <a:defRPr/>
            </a:lvl7pPr>
            <a:lvl8pPr lvl="7" rtl="0">
              <a:buClr>
                <a:schemeClr val="dk1"/>
              </a:buClr>
              <a:buSzPts val="300"/>
              <a:buFont typeface="Arial"/>
              <a:buNone/>
              <a:defRPr/>
            </a:lvl8pPr>
            <a:lvl9pPr lvl="8" rtl="0"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idx="1" type="body"/>
          </p:nvPr>
        </p:nvSpPr>
        <p:spPr>
          <a:xfrm>
            <a:off x="479424" y="1442434"/>
            <a:ext cx="4017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2" type="body"/>
          </p:nvPr>
        </p:nvSpPr>
        <p:spPr>
          <a:xfrm>
            <a:off x="479424" y="2246400"/>
            <a:ext cx="4017900" cy="3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3" type="body"/>
          </p:nvPr>
        </p:nvSpPr>
        <p:spPr>
          <a:xfrm>
            <a:off x="4645025" y="1442434"/>
            <a:ext cx="4041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4" type="body"/>
          </p:nvPr>
        </p:nvSpPr>
        <p:spPr>
          <a:xfrm>
            <a:off x="4645025" y="2246400"/>
            <a:ext cx="4041900" cy="3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800"/>
              <a:buFont typeface="Merriweather Sans"/>
              <a:buChar char="➜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9FAD28"/>
              </a:buClr>
              <a:buSzPts val="1600"/>
              <a:buFont typeface="Merriweather Sans"/>
              <a:buChar char="➜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479425" y="284163"/>
            <a:ext cx="8207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Clr>
                <a:schemeClr val="dk1"/>
              </a:buClr>
              <a:buSzPts val="300"/>
              <a:buFont typeface="Arial"/>
              <a:buNone/>
              <a:defRPr/>
            </a:lvl1pPr>
            <a:lvl2pPr lvl="1" rtl="0">
              <a:buClr>
                <a:schemeClr val="dk1"/>
              </a:buClr>
              <a:buSzPts val="300"/>
              <a:buFont typeface="Arial"/>
              <a:buNone/>
              <a:defRPr/>
            </a:lvl2pPr>
            <a:lvl3pPr lvl="2" rtl="0">
              <a:buClr>
                <a:schemeClr val="dk1"/>
              </a:buClr>
              <a:buSzPts val="300"/>
              <a:buFont typeface="Arial"/>
              <a:buNone/>
              <a:defRPr/>
            </a:lvl3pPr>
            <a:lvl4pPr lvl="3" rtl="0">
              <a:buClr>
                <a:schemeClr val="dk1"/>
              </a:buClr>
              <a:buSzPts val="300"/>
              <a:buFont typeface="Arial"/>
              <a:buNone/>
              <a:defRPr/>
            </a:lvl4pPr>
            <a:lvl5pPr lvl="4" rtl="0">
              <a:buClr>
                <a:schemeClr val="dk1"/>
              </a:buClr>
              <a:buSzPts val="300"/>
              <a:buFont typeface="Arial"/>
              <a:buNone/>
              <a:defRPr/>
            </a:lvl5pPr>
            <a:lvl6pPr lvl="5" rtl="0">
              <a:buClr>
                <a:schemeClr val="dk1"/>
              </a:buClr>
              <a:buSzPts val="300"/>
              <a:buFont typeface="Arial"/>
              <a:buNone/>
              <a:defRPr/>
            </a:lvl6pPr>
            <a:lvl7pPr lvl="6" rtl="0">
              <a:buClr>
                <a:schemeClr val="dk1"/>
              </a:buClr>
              <a:buSzPts val="300"/>
              <a:buFont typeface="Arial"/>
              <a:buNone/>
              <a:defRPr/>
            </a:lvl7pPr>
            <a:lvl8pPr lvl="7" rtl="0">
              <a:buClr>
                <a:schemeClr val="dk1"/>
              </a:buClr>
              <a:buSzPts val="300"/>
              <a:buFont typeface="Arial"/>
              <a:buNone/>
              <a:defRPr/>
            </a:lvl8pPr>
            <a:lvl9pPr lvl="8" rtl="0"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Clr>
                <a:schemeClr val="dk1"/>
              </a:buClr>
              <a:buSzPts val="300"/>
              <a:buFont typeface="Arial"/>
              <a:buNone/>
              <a:defRPr/>
            </a:lvl1pPr>
            <a:lvl2pPr lvl="1" rtl="0">
              <a:buClr>
                <a:schemeClr val="dk1"/>
              </a:buClr>
              <a:buSzPts val="300"/>
              <a:buFont typeface="Arial"/>
              <a:buNone/>
              <a:defRPr/>
            </a:lvl2pPr>
            <a:lvl3pPr lvl="2" rtl="0">
              <a:buClr>
                <a:schemeClr val="dk1"/>
              </a:buClr>
              <a:buSzPts val="300"/>
              <a:buFont typeface="Arial"/>
              <a:buNone/>
              <a:defRPr/>
            </a:lvl3pPr>
            <a:lvl4pPr lvl="3" rtl="0">
              <a:buClr>
                <a:schemeClr val="dk1"/>
              </a:buClr>
              <a:buSzPts val="300"/>
              <a:buFont typeface="Arial"/>
              <a:buNone/>
              <a:defRPr/>
            </a:lvl4pPr>
            <a:lvl5pPr lvl="4" rtl="0">
              <a:buClr>
                <a:schemeClr val="dk1"/>
              </a:buClr>
              <a:buSzPts val="300"/>
              <a:buFont typeface="Arial"/>
              <a:buNone/>
              <a:defRPr/>
            </a:lvl5pPr>
            <a:lvl6pPr lvl="5" rtl="0">
              <a:buClr>
                <a:schemeClr val="dk1"/>
              </a:buClr>
              <a:buSzPts val="300"/>
              <a:buFont typeface="Arial"/>
              <a:buNone/>
              <a:defRPr/>
            </a:lvl6pPr>
            <a:lvl7pPr lvl="6" rtl="0">
              <a:buClr>
                <a:schemeClr val="dk1"/>
              </a:buClr>
              <a:buSzPts val="300"/>
              <a:buFont typeface="Arial"/>
              <a:buNone/>
              <a:defRPr/>
            </a:lvl7pPr>
            <a:lvl8pPr lvl="7" rtl="0">
              <a:buClr>
                <a:schemeClr val="dk1"/>
              </a:buClr>
              <a:buSzPts val="300"/>
              <a:buFont typeface="Arial"/>
              <a:buNone/>
              <a:defRPr/>
            </a:lvl8pPr>
            <a:lvl9pPr lvl="8" rtl="0"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title"/>
          </p:nvPr>
        </p:nvSpPr>
        <p:spPr>
          <a:xfrm>
            <a:off x="457200" y="273050"/>
            <a:ext cx="30084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84375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3200"/>
              <a:buFont typeface="Merriweather Sans"/>
              <a:buChar char="➜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800"/>
              <a:buFont typeface="Merriweather Sans"/>
              <a:buChar char="➜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400"/>
              <a:buFont typeface="Merriweather Sans"/>
              <a:buChar char="➜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FAD28"/>
              </a:buClr>
              <a:buSzPts val="2000"/>
              <a:buFont typeface="Merriweather Sans"/>
              <a:buChar char="➜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2" type="body"/>
          </p:nvPr>
        </p:nvSpPr>
        <p:spPr>
          <a:xfrm>
            <a:off x="457200" y="1184856"/>
            <a:ext cx="3008400" cy="49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92857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1400"/>
              <a:buFont typeface="Merriweather Sans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233333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200"/>
              <a:buFont typeface="Merriweather Sans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1000"/>
              <a:buFont typeface="Merriweather Sans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9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9FAD28"/>
              </a:buClr>
              <a:buSzPts val="900"/>
              <a:buFont typeface="Merriweather Sans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b="0" i="0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Clr>
                <a:schemeClr val="dk1"/>
              </a:buClr>
              <a:buSzPts val="300"/>
              <a:buFont typeface="Arial"/>
              <a:buNone/>
              <a:defRPr/>
            </a:lvl1pPr>
            <a:lvl2pPr lvl="1" rtl="0">
              <a:buClr>
                <a:schemeClr val="dk1"/>
              </a:buClr>
              <a:buSzPts val="300"/>
              <a:buFont typeface="Arial"/>
              <a:buNone/>
              <a:defRPr/>
            </a:lvl2pPr>
            <a:lvl3pPr lvl="2" rtl="0">
              <a:buClr>
                <a:schemeClr val="dk1"/>
              </a:buClr>
              <a:buSzPts val="300"/>
              <a:buFont typeface="Arial"/>
              <a:buNone/>
              <a:defRPr/>
            </a:lvl3pPr>
            <a:lvl4pPr lvl="3" rtl="0">
              <a:buClr>
                <a:schemeClr val="dk1"/>
              </a:buClr>
              <a:buSzPts val="300"/>
              <a:buFont typeface="Arial"/>
              <a:buNone/>
              <a:defRPr/>
            </a:lvl4pPr>
            <a:lvl5pPr lvl="4" rtl="0">
              <a:buClr>
                <a:schemeClr val="dk1"/>
              </a:buClr>
              <a:buSzPts val="300"/>
              <a:buFont typeface="Arial"/>
              <a:buNone/>
              <a:defRPr/>
            </a:lvl5pPr>
            <a:lvl6pPr lvl="5" rtl="0">
              <a:buClr>
                <a:schemeClr val="dk1"/>
              </a:buClr>
              <a:buSzPts val="300"/>
              <a:buFont typeface="Arial"/>
              <a:buNone/>
              <a:defRPr/>
            </a:lvl6pPr>
            <a:lvl7pPr lvl="6" rtl="0">
              <a:buClr>
                <a:schemeClr val="dk1"/>
              </a:buClr>
              <a:buSzPts val="300"/>
              <a:buFont typeface="Arial"/>
              <a:buNone/>
              <a:defRPr/>
            </a:lvl7pPr>
            <a:lvl8pPr lvl="7" rtl="0">
              <a:buClr>
                <a:schemeClr val="dk1"/>
              </a:buClr>
              <a:buSzPts val="300"/>
              <a:buFont typeface="Arial"/>
              <a:buNone/>
              <a:defRPr/>
            </a:lvl8pPr>
            <a:lvl9pPr lvl="8" rtl="0">
              <a:buClr>
                <a:schemeClr val="dk1"/>
              </a:buClr>
              <a:buSzPts val="3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9425" y="115190"/>
            <a:ext cx="82266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9933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99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95400"/>
            <a:ext cx="8248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marR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4650" lvl="1" marL="914400" marR="0" rtl="0" algn="l">
              <a:lnSpc>
                <a:spcPct val="121739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9FAD28"/>
              </a:buClr>
              <a:buSzPts val="2300"/>
              <a:buFont typeface="Merriweather Sans"/>
              <a:buChar char="➜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74650" lvl="6" marL="32004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74650" lvl="7" marL="36576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74650" lvl="8" marL="4114800" marR="0" rtl="0" algn="l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»"/>
              <a:defRPr b="0" i="0" sz="2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April, 2012  |  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" name="Google Shape;9;p1"/>
          <p:cNvCxnSpPr/>
          <p:nvPr/>
        </p:nvCxnSpPr>
        <p:spPr>
          <a:xfrm>
            <a:off x="533400" y="990600"/>
            <a:ext cx="8077200" cy="0"/>
          </a:xfrm>
          <a:prstGeom prst="straightConnector1">
            <a:avLst/>
          </a:prstGeom>
          <a:noFill/>
          <a:ln cap="flat" cmpd="sng" w="25400">
            <a:solidFill>
              <a:srgbClr val="6A74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" name="Google Shape;10;p1"/>
          <p:cNvSpPr/>
          <p:nvPr/>
        </p:nvSpPr>
        <p:spPr>
          <a:xfrm>
            <a:off x="-76200" y="0"/>
            <a:ext cx="381000" cy="6248400"/>
          </a:xfrm>
          <a:prstGeom prst="rect">
            <a:avLst/>
          </a:prstGeom>
          <a:solidFill>
            <a:srgbClr val="8E9B2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C:\Users\Admin\Downloads\skoltech-logo (2).jpg"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772400" y="6397004"/>
            <a:ext cx="1066800" cy="30859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hyperlink" Target="https://medium.com/analytics-vidhya/a-take-on-h-o-g-feature-descriptor-e839ebba1e52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gif"/><Relationship Id="rId4" Type="http://schemas.openxmlformats.org/officeDocument/2006/relationships/hyperlink" Target="https://customers.pyimagesearch.com/wp-content/uploads/2015/03/hog_contrast_normalization.gif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gif"/><Relationship Id="rId4" Type="http://schemas.openxmlformats.org/officeDocument/2006/relationships/hyperlink" Target="https://customers.pyimagesearch.com/wp-content/uploads/2015/03/hog_contrast_normalization.gif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hyperlink" Target="https://scikit-image.org/docs/dev/auto_examples/features_detection/plot_hog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learnopencv.com/image-recognition-and-object-detection-part1/" TargetMode="External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matterport/Mask_RCNN" TargetMode="External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gif"/><Relationship Id="rId4" Type="http://schemas.openxmlformats.org/officeDocument/2006/relationships/image" Target="../media/image14.png"/><Relationship Id="rId5" Type="http://schemas.openxmlformats.org/officeDocument/2006/relationships/hyperlink" Target="https://www.pyimagesearch.com/2014/11/10/histogram-oriented-gradients-object-detection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hyperlink" Target="https://www.pyimagesearch.com/2014/11/10/histogram-oriented-gradients-object-detection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pyimagesearch.com/2014/11/10/histogram-oriented-gradients-object-detection/" TargetMode="External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matterport/Mask_RCNN" TargetMode="External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matterport/Mask_RCNN" TargetMode="External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pyimagesearch.com/2014/11/10/histogram-oriented-gradients-object-detection/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pyimagesearch.com/2014/11/10/histogram-oriented-gradients-object-detection/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hyperlink" Target="https://opencv-python-tutroals.readthedocs.io/en/latest/py_tutorials/py_objdetect/py_face_detection/py_face_detection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hyperlink" Target="https://opencv-python-tutroals.readthedocs.io/en/latest/py_tutorials/py_objdetect/py_face_detection/py_face_detection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" type="body"/>
          </p:nvPr>
        </p:nvSpPr>
        <p:spPr>
          <a:xfrm>
            <a:off x="457199" y="1295400"/>
            <a:ext cx="8223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i="0" sz="2400" u="none" cap="none" strike="noStrike">
              <a:solidFill>
                <a:srgbClr val="75801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25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i="0" sz="2400" u="none" cap="none" strike="noStrike">
              <a:solidFill>
                <a:srgbClr val="75801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84375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800"/>
              <a:buFont typeface="Merriweather Sans"/>
              <a:buNone/>
            </a:pPr>
            <a:r>
              <a:rPr b="1" lang="en" sz="3200">
                <a:solidFill>
                  <a:srgbClr val="595959"/>
                </a:solidFill>
              </a:rPr>
              <a:t>Introduction to Computer Vision</a:t>
            </a:r>
            <a:endParaRPr/>
          </a:p>
          <a:p>
            <a:pPr indent="0" lvl="0" marL="0" marR="0" rtl="0" algn="ctr">
              <a:lnSpc>
                <a:spcPct val="84375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sz="24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84375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rPr b="1" lang="en" sz="2400">
                <a:solidFill>
                  <a:srgbClr val="595959"/>
                </a:solidFill>
              </a:rPr>
              <a:t>6.</a:t>
            </a:r>
            <a:r>
              <a:rPr b="1" lang="en" sz="2400">
                <a:solidFill>
                  <a:srgbClr val="595959"/>
                </a:solidFill>
              </a:rPr>
              <a:t> Haar cascade.</a:t>
            </a:r>
            <a:br>
              <a:rPr b="1" lang="en" sz="2400">
                <a:solidFill>
                  <a:srgbClr val="595959"/>
                </a:solidFill>
              </a:rPr>
            </a:br>
            <a:r>
              <a:rPr b="1" lang="en" sz="2400">
                <a:solidFill>
                  <a:srgbClr val="595959"/>
                </a:solidFill>
              </a:rPr>
              <a:t>Histogram of oriented gradients </a:t>
            </a:r>
            <a:br>
              <a:rPr b="1" lang="en" sz="2400">
                <a:solidFill>
                  <a:srgbClr val="595959"/>
                </a:solidFill>
              </a:rPr>
            </a:br>
            <a:r>
              <a:rPr b="1" lang="en" sz="2400">
                <a:solidFill>
                  <a:srgbClr val="595959"/>
                </a:solidFill>
              </a:rPr>
              <a:t>for object classification &amp; detection. </a:t>
            </a:r>
            <a:endParaRPr b="1" sz="24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35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500"/>
              <a:buFont typeface="Merriweather Sans"/>
              <a:buNone/>
            </a:pPr>
            <a:r>
              <a:t/>
            </a:r>
            <a:endParaRPr b="1" sz="2000">
              <a:solidFill>
                <a:srgbClr val="75801E"/>
              </a:solidFill>
            </a:endParaRPr>
          </a:p>
          <a:p>
            <a:pPr indent="0" lvl="0" marL="0" marR="0" rtl="0" algn="ctr">
              <a:lnSpc>
                <a:spcPct val="135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500"/>
              <a:buFont typeface="Merriweather Sans"/>
              <a:buNone/>
            </a:pPr>
            <a:r>
              <a:rPr b="1" lang="en" sz="2000">
                <a:solidFill>
                  <a:srgbClr val="75801E"/>
                </a:solidFill>
              </a:rPr>
              <a:t>21.11.22</a:t>
            </a:r>
            <a:endParaRPr b="1" sz="2000">
              <a:solidFill>
                <a:srgbClr val="75801E"/>
              </a:solidFill>
            </a:endParaRPr>
          </a:p>
          <a:p>
            <a:pPr indent="0" lvl="0" marL="0" marR="0" rtl="0" algn="ctr">
              <a:lnSpc>
                <a:spcPct val="1350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500"/>
              <a:buFont typeface="Merriweather Sans"/>
              <a:buNone/>
            </a:pPr>
            <a:r>
              <a:rPr b="1" lang="en" sz="2000">
                <a:solidFill>
                  <a:srgbClr val="75801E"/>
                </a:solidFill>
              </a:rPr>
              <a:t>Mikhail Belyaev</a:t>
            </a:r>
            <a:endParaRPr/>
          </a:p>
          <a:p>
            <a:pPr indent="0" lvl="0" marL="0" marR="0" rtl="0" algn="l">
              <a:lnSpc>
                <a:spcPct val="1125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i="0" sz="2400" u="none" cap="none" strike="noStrike">
              <a:solidFill>
                <a:srgbClr val="75801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600"/>
              </a:spcBef>
              <a:spcAft>
                <a:spcPts val="0"/>
              </a:spcAft>
              <a:buClr>
                <a:srgbClr val="9FAD28"/>
              </a:buClr>
              <a:buSzPts val="600"/>
              <a:buFont typeface="Merriweather Sans"/>
              <a:buNone/>
            </a:pPr>
            <a:r>
              <a:t/>
            </a:r>
            <a:endParaRPr b="1" i="0" sz="2400" u="none" cap="none" strike="noStrike">
              <a:solidFill>
                <a:srgbClr val="75801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/>
        </p:nvSpPr>
        <p:spPr>
          <a:xfrm>
            <a:off x="826800" y="3228900"/>
            <a:ext cx="245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75801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7567450" y="1874975"/>
            <a:ext cx="73377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21"/>
          <p:cNvSpPr txBox="1"/>
          <p:nvPr>
            <p:ph type="title"/>
          </p:nvPr>
        </p:nvSpPr>
        <p:spPr>
          <a:xfrm>
            <a:off x="342900" y="274650"/>
            <a:ext cx="8479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Histogram of Oriented Gradients</a:t>
            </a:r>
            <a:endParaRPr/>
          </a:p>
        </p:txBody>
      </p:sp>
      <p:sp>
        <p:nvSpPr>
          <p:cNvPr id="153" name="Google Shape;153;p21"/>
          <p:cNvSpPr txBox="1"/>
          <p:nvPr/>
        </p:nvSpPr>
        <p:spPr>
          <a:xfrm>
            <a:off x="1739075" y="5703600"/>
            <a:ext cx="5976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We are able to recognize objects based on edges. </a:t>
            </a:r>
            <a:br>
              <a:rPr lang="en" sz="2000"/>
            </a:br>
            <a:r>
              <a:rPr lang="en" sz="2000"/>
              <a:t>Let us try to teach the </a:t>
            </a:r>
            <a:r>
              <a:rPr lang="en" sz="2000"/>
              <a:t>machine</a:t>
            </a:r>
            <a:r>
              <a:rPr lang="en" sz="2000"/>
              <a:t>!</a:t>
            </a:r>
            <a:endParaRPr sz="2000"/>
          </a:p>
        </p:txBody>
      </p:sp>
      <p:pic>
        <p:nvPicPr>
          <p:cNvPr id="154" name="Google Shape;154;p21"/>
          <p:cNvPicPr preferRelativeResize="0"/>
          <p:nvPr/>
        </p:nvPicPr>
        <p:blipFill rotWithShape="1">
          <a:blip r:embed="rId3">
            <a:alphaModFix/>
          </a:blip>
          <a:srcRect b="0" l="0" r="0" t="8991"/>
          <a:stretch/>
        </p:blipFill>
        <p:spPr>
          <a:xfrm>
            <a:off x="699325" y="1126401"/>
            <a:ext cx="7606478" cy="4460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342900" y="274650"/>
            <a:ext cx="8479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Histogram of Oriented Gradients</a:t>
            </a:r>
            <a:endParaRPr/>
          </a:p>
        </p:txBody>
      </p:sp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342900" y="1242075"/>
            <a:ext cx="3927900" cy="45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core idea: l</a:t>
            </a:r>
            <a:r>
              <a:rPr lang="en" sz="2000"/>
              <a:t>ocal object appearance and shape can often be characterized rather well by the distribution of </a:t>
            </a:r>
            <a:r>
              <a:rPr b="1" lang="en" sz="2000"/>
              <a:t>local intensity gradients or edge directions</a:t>
            </a:r>
            <a:r>
              <a:rPr lang="en" sz="2000"/>
              <a:t>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rgbClr val="75801E"/>
              </a:buClr>
              <a:buSzPts val="2000"/>
              <a:buChar char="➜"/>
            </a:pPr>
            <a:r>
              <a:rPr lang="en" sz="2000"/>
              <a:t>Gradient</a:t>
            </a:r>
            <a:r>
              <a:rPr lang="en" sz="2000"/>
              <a:t> orientation is a way to create a simple </a:t>
            </a:r>
            <a:r>
              <a:rPr lang="en" sz="2000"/>
              <a:t>digital</a:t>
            </a:r>
            <a:r>
              <a:rPr lang="en" sz="2000"/>
              <a:t> </a:t>
            </a:r>
            <a:r>
              <a:rPr lang="en" sz="2000"/>
              <a:t>representation</a:t>
            </a:r>
            <a:r>
              <a:rPr lang="en" sz="2000"/>
              <a:t> of an edge</a:t>
            </a:r>
            <a:endParaRPr sz="2000"/>
          </a:p>
          <a:p>
            <a:pPr indent="-231775" lvl="0" marL="257175" rtl="0" algn="l">
              <a:spcBef>
                <a:spcPts val="480"/>
              </a:spcBef>
              <a:spcAft>
                <a:spcPts val="0"/>
              </a:spcAft>
              <a:buClr>
                <a:srgbClr val="75801E"/>
              </a:buClr>
              <a:buSzPts val="2000"/>
              <a:buChar char="➜"/>
            </a:pPr>
            <a:r>
              <a:rPr lang="en" sz="2000"/>
              <a:t>Some ideas are close to Canny edge detector</a:t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61" name="Google Shape;161;p22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Google Shape;162;p22"/>
          <p:cNvPicPr preferRelativeResize="0"/>
          <p:nvPr/>
        </p:nvPicPr>
        <p:blipFill rotWithShape="1">
          <a:blip r:embed="rId3">
            <a:alphaModFix/>
          </a:blip>
          <a:srcRect b="0" l="36722" r="20322" t="0"/>
          <a:stretch/>
        </p:blipFill>
        <p:spPr>
          <a:xfrm>
            <a:off x="4403050" y="1362750"/>
            <a:ext cx="3927900" cy="409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 txBox="1"/>
          <p:nvPr/>
        </p:nvSpPr>
        <p:spPr>
          <a:xfrm>
            <a:off x="4403050" y="5698800"/>
            <a:ext cx="3357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https://medium.com/analytics-vidhya/a-take-on-h-o-g-feature-descriptor-e839ebba1e52</a:t>
            </a:r>
            <a:r>
              <a:rPr lang="en"/>
              <a:t> </a:t>
            </a:r>
            <a:endParaRPr/>
          </a:p>
        </p:txBody>
      </p:sp>
      <p:sp>
        <p:nvSpPr>
          <p:cNvPr id="164" name="Google Shape;164;p22"/>
          <p:cNvSpPr txBox="1"/>
          <p:nvPr/>
        </p:nvSpPr>
        <p:spPr>
          <a:xfrm>
            <a:off x="654450" y="56988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Dalal, N. and Triggs, B. Histograms of oriented gradients for human detection. CVPR 2005.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3"/>
          <p:cNvPicPr preferRelativeResize="0"/>
          <p:nvPr/>
        </p:nvPicPr>
        <p:blipFill rotWithShape="1">
          <a:blip r:embed="rId3">
            <a:alphaModFix/>
          </a:blip>
          <a:srcRect b="0" l="3623" r="0" t="0"/>
          <a:stretch/>
        </p:blipFill>
        <p:spPr>
          <a:xfrm>
            <a:off x="5595414" y="1077616"/>
            <a:ext cx="2939361" cy="557783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"/>
          <p:cNvSpPr txBox="1"/>
          <p:nvPr>
            <p:ph type="title"/>
          </p:nvPr>
        </p:nvSpPr>
        <p:spPr>
          <a:xfrm>
            <a:off x="514350" y="18400"/>
            <a:ext cx="8260200" cy="10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Histogram of Oriented Gradients</a:t>
            </a:r>
            <a:endParaRPr/>
          </a:p>
        </p:txBody>
      </p:sp>
      <p:sp>
        <p:nvSpPr>
          <p:cNvPr id="171" name="Google Shape;171;p23"/>
          <p:cNvSpPr txBox="1"/>
          <p:nvPr>
            <p:ph idx="1" type="body"/>
          </p:nvPr>
        </p:nvSpPr>
        <p:spPr>
          <a:xfrm>
            <a:off x="328750" y="1293475"/>
            <a:ext cx="5452200" cy="57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Step 0 (optional): image normalization (e.g. by taking square root).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Step 1: calculating the histogram</a:t>
            </a:r>
            <a:br>
              <a:rPr lang="en" sz="2200"/>
            </a:br>
            <a:endParaRPr sz="2200"/>
          </a:p>
          <a:p>
            <a:pPr indent="-263525" lvl="0" marL="2571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➜"/>
            </a:pPr>
            <a:r>
              <a:rPr lang="en" sz="2200"/>
              <a:t>Dividing the image window into small spatial regions (cells) </a:t>
            </a:r>
            <a:endParaRPr sz="1900"/>
          </a:p>
          <a:p>
            <a:pPr indent="-263525" lvl="0" marL="257175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200"/>
              <a:buChar char="➜"/>
            </a:pPr>
            <a:r>
              <a:rPr lang="en" sz="2200"/>
              <a:t>Cells can be either rectangle or radial. </a:t>
            </a:r>
            <a:endParaRPr sz="1900"/>
          </a:p>
          <a:p>
            <a:pPr indent="-263525" lvl="0" marL="257175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200"/>
              <a:buChar char="➜"/>
            </a:pPr>
            <a:r>
              <a:rPr lang="en" sz="2200"/>
              <a:t>Each cell accumulating a weighted local 1-D histogram of gradient directions over the pixels of the cell.</a:t>
            </a:r>
            <a:endParaRPr sz="1900"/>
          </a:p>
        </p:txBody>
      </p:sp>
      <p:sp>
        <p:nvSpPr>
          <p:cNvPr id="172" name="Google Shape;172;p23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>
            <p:ph type="title"/>
          </p:nvPr>
        </p:nvSpPr>
        <p:spPr>
          <a:xfrm>
            <a:off x="419100" y="46050"/>
            <a:ext cx="7827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Histogram of Oriented Gradients</a:t>
            </a:r>
            <a:endParaRPr/>
          </a:p>
        </p:txBody>
      </p:sp>
      <p:pic>
        <p:nvPicPr>
          <p:cNvPr id="178" name="Google Shape;178;p2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710" y="1524000"/>
            <a:ext cx="7827000" cy="452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4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4"/>
          <p:cNvSpPr txBox="1"/>
          <p:nvPr/>
        </p:nvSpPr>
        <p:spPr>
          <a:xfrm>
            <a:off x="533400" y="990600"/>
            <a:ext cx="7338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73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Step 1: calculating the histogram by </a:t>
            </a:r>
            <a:r>
              <a:rPr b="1" lang="en" sz="2200">
                <a:solidFill>
                  <a:schemeClr val="dk1"/>
                </a:solidFill>
              </a:rPr>
              <a:t>weighted</a:t>
            </a:r>
            <a:r>
              <a:rPr lang="en" sz="2200">
                <a:solidFill>
                  <a:schemeClr val="dk1"/>
                </a:solidFill>
              </a:rPr>
              <a:t> voting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342900" y="274650"/>
            <a:ext cx="6987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Histogram of Oriented Gradients</a:t>
            </a:r>
            <a:endParaRPr/>
          </a:p>
        </p:txBody>
      </p:sp>
      <p:sp>
        <p:nvSpPr>
          <p:cNvPr id="186" name="Google Shape;186;p25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450" y="1546875"/>
            <a:ext cx="8873550" cy="38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5"/>
          <p:cNvSpPr txBox="1"/>
          <p:nvPr/>
        </p:nvSpPr>
        <p:spPr>
          <a:xfrm>
            <a:off x="1574400" y="5811300"/>
            <a:ext cx="580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https://customers.pyimagesearch.com/wp-content/uploads/2015/03/hog_contrast_normalization.gif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342901" y="274638"/>
            <a:ext cx="5948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Normalization</a:t>
            </a:r>
            <a:endParaRPr/>
          </a:p>
        </p:txBody>
      </p:sp>
      <p:sp>
        <p:nvSpPr>
          <p:cNvPr id="194" name="Google Shape;194;p26"/>
          <p:cNvSpPr txBox="1"/>
          <p:nvPr>
            <p:ph idx="1" type="body"/>
          </p:nvPr>
        </p:nvSpPr>
        <p:spPr>
          <a:xfrm>
            <a:off x="457200" y="1119250"/>
            <a:ext cx="5482200" cy="26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Step 2: contrast normalization.</a:t>
            </a:r>
            <a:br>
              <a:rPr lang="en" sz="2200"/>
            </a:br>
            <a:br>
              <a:rPr lang="en" sz="2200"/>
            </a:br>
            <a:r>
              <a:rPr lang="en" sz="2200"/>
              <a:t>The idea:  achieve </a:t>
            </a:r>
            <a:r>
              <a:rPr lang="en" sz="2200"/>
              <a:t>better invariance to illumination and shadowing. </a:t>
            </a:r>
            <a:endParaRPr sz="2200"/>
          </a:p>
          <a:p>
            <a:pPr indent="-244475" lvl="0" marL="257175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➜"/>
            </a:pPr>
            <a:r>
              <a:rPr lang="en" sz="2200"/>
              <a:t>Concat histograms in a block</a:t>
            </a:r>
            <a:endParaRPr sz="2200"/>
          </a:p>
          <a:p>
            <a:pPr indent="-244475" lvl="0" marL="257175" rtl="0" algn="l">
              <a:spcBef>
                <a:spcPts val="480"/>
              </a:spcBef>
              <a:spcAft>
                <a:spcPts val="0"/>
              </a:spcAft>
              <a:buSzPts val="2200"/>
              <a:buChar char="➜"/>
            </a:pPr>
            <a:r>
              <a:rPr lang="en" sz="2200"/>
              <a:t>Calculate the norm (e.g. L1)</a:t>
            </a:r>
            <a:endParaRPr sz="2200"/>
          </a:p>
          <a:p>
            <a:pPr indent="-244475" lvl="0" marL="257175" rtl="0" algn="l">
              <a:spcBef>
                <a:spcPts val="480"/>
              </a:spcBef>
              <a:spcAft>
                <a:spcPts val="0"/>
              </a:spcAft>
              <a:buSzPts val="2200"/>
              <a:buChar char="➜"/>
            </a:pPr>
            <a:r>
              <a:rPr lang="en" sz="2200"/>
              <a:t>Divide </a:t>
            </a:r>
            <a:r>
              <a:rPr lang="en" sz="2200"/>
              <a:t>histograms in a cell by this norm</a:t>
            </a:r>
            <a:endParaRPr sz="2200"/>
          </a:p>
          <a:p>
            <a:pPr indent="-244475" lvl="0" marL="257175" rtl="0" algn="l">
              <a:spcBef>
                <a:spcPts val="480"/>
              </a:spcBef>
              <a:spcAft>
                <a:spcPts val="0"/>
              </a:spcAft>
              <a:buSzPts val="2200"/>
              <a:buChar char="➜"/>
            </a:pPr>
            <a:r>
              <a:rPr lang="en" sz="2200"/>
              <a:t>It will give as several final histograms for every cell as blocks are usually overlapping!</a:t>
            </a:r>
            <a:endParaRPr sz="2200"/>
          </a:p>
        </p:txBody>
      </p:sp>
      <p:sp>
        <p:nvSpPr>
          <p:cNvPr id="195" name="Google Shape;195;p26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9400" y="1874675"/>
            <a:ext cx="2782594" cy="28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6"/>
          <p:cNvSpPr txBox="1"/>
          <p:nvPr/>
        </p:nvSpPr>
        <p:spPr>
          <a:xfrm>
            <a:off x="6065275" y="515115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https://customers.pyimagesearch.com/wp-content/uploads/2015/03/hog_contrast_normalization.gif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type="title"/>
          </p:nvPr>
        </p:nvSpPr>
        <p:spPr>
          <a:xfrm>
            <a:off x="342901" y="274638"/>
            <a:ext cx="5948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Normalization</a:t>
            </a:r>
            <a:endParaRPr/>
          </a:p>
        </p:txBody>
      </p:sp>
      <p:sp>
        <p:nvSpPr>
          <p:cNvPr id="203" name="Google Shape;203;p27"/>
          <p:cNvSpPr txBox="1"/>
          <p:nvPr>
            <p:ph idx="1" type="body"/>
          </p:nvPr>
        </p:nvSpPr>
        <p:spPr>
          <a:xfrm>
            <a:off x="457200" y="1119250"/>
            <a:ext cx="5482200" cy="26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Step 2: contrast normalization.</a:t>
            </a:r>
            <a:br>
              <a:rPr lang="en" sz="2200"/>
            </a:br>
            <a:br>
              <a:rPr lang="en" sz="2200"/>
            </a:br>
            <a:r>
              <a:rPr lang="en" sz="2200"/>
              <a:t>The idea:  achieve better invariance to illumination and shadowing. </a:t>
            </a:r>
            <a:endParaRPr sz="2200"/>
          </a:p>
          <a:p>
            <a:pPr indent="-244475" lvl="0" marL="257175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➜"/>
            </a:pPr>
            <a:r>
              <a:rPr lang="en" sz="2200"/>
              <a:t>Concat histograms in a block</a:t>
            </a:r>
            <a:endParaRPr sz="2200"/>
          </a:p>
          <a:p>
            <a:pPr indent="-244475" lvl="0" marL="257175" rtl="0" algn="l">
              <a:spcBef>
                <a:spcPts val="480"/>
              </a:spcBef>
              <a:spcAft>
                <a:spcPts val="0"/>
              </a:spcAft>
              <a:buSzPts val="2200"/>
              <a:buChar char="➜"/>
            </a:pPr>
            <a:r>
              <a:rPr lang="en" sz="2200"/>
              <a:t>Calculate the norm (e.g. L1)</a:t>
            </a:r>
            <a:endParaRPr sz="2200"/>
          </a:p>
          <a:p>
            <a:pPr indent="-244475" lvl="0" marL="257175" rtl="0" algn="l">
              <a:spcBef>
                <a:spcPts val="480"/>
              </a:spcBef>
              <a:spcAft>
                <a:spcPts val="0"/>
              </a:spcAft>
              <a:buSzPts val="2200"/>
              <a:buChar char="➜"/>
            </a:pPr>
            <a:r>
              <a:rPr lang="en" sz="2200"/>
              <a:t>Divide histograms in a cell by this norm</a:t>
            </a:r>
            <a:endParaRPr sz="2200"/>
          </a:p>
          <a:p>
            <a:pPr indent="-244475" lvl="0" marL="257175" rtl="0" algn="l">
              <a:spcBef>
                <a:spcPts val="480"/>
              </a:spcBef>
              <a:spcAft>
                <a:spcPts val="0"/>
              </a:spcAft>
              <a:buSzPts val="2200"/>
              <a:buChar char="➜"/>
            </a:pPr>
            <a:r>
              <a:rPr lang="en" sz="2200"/>
              <a:t>It will give as several final histograms for every cell as blocks are usually overlapping!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" sz="2200"/>
              <a:t>Step 3: flatten all </a:t>
            </a:r>
            <a:r>
              <a:rPr lang="en" sz="2200"/>
              <a:t>normalized</a:t>
            </a:r>
            <a:r>
              <a:rPr lang="en" sz="2200"/>
              <a:t> histograms to get the final feature vector</a:t>
            </a:r>
            <a:endParaRPr sz="2200"/>
          </a:p>
        </p:txBody>
      </p:sp>
      <p:sp>
        <p:nvSpPr>
          <p:cNvPr id="204" name="Google Shape;204;p27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5" name="Google Shape;20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9400" y="1874675"/>
            <a:ext cx="2782594" cy="28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7"/>
          <p:cNvSpPr txBox="1"/>
          <p:nvPr/>
        </p:nvSpPr>
        <p:spPr>
          <a:xfrm>
            <a:off x="6065275" y="515115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https://customers.pyimagesearch.com/wp-content/uploads/2015/03/hog_contrast_normalization.gif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>
            <p:ph type="title"/>
          </p:nvPr>
        </p:nvSpPr>
        <p:spPr>
          <a:xfrm>
            <a:off x="457200" y="204788"/>
            <a:ext cx="72009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Visualizing HoG</a:t>
            </a:r>
            <a:endParaRPr/>
          </a:p>
        </p:txBody>
      </p:sp>
      <p:sp>
        <p:nvSpPr>
          <p:cNvPr id="212" name="Google Shape;212;p28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3" name="Google Shape;213;p28"/>
          <p:cNvPicPr preferRelativeResize="0"/>
          <p:nvPr/>
        </p:nvPicPr>
        <p:blipFill rotWithShape="1">
          <a:blip r:embed="rId3">
            <a:alphaModFix/>
          </a:blip>
          <a:srcRect b="9308" l="10094" r="7165" t="6981"/>
          <a:stretch/>
        </p:blipFill>
        <p:spPr>
          <a:xfrm>
            <a:off x="600575" y="1187950"/>
            <a:ext cx="8359074" cy="422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8"/>
          <p:cNvSpPr txBox="1"/>
          <p:nvPr/>
        </p:nvSpPr>
        <p:spPr>
          <a:xfrm>
            <a:off x="2580975" y="5512600"/>
            <a:ext cx="4240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https://scikit-image.org/docs/dev/auto_examples/features_detection/plot_hog.html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457202" y="274638"/>
            <a:ext cx="79317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use HOG to classify images?</a:t>
            </a:r>
            <a:endParaRPr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457200" y="5195052"/>
            <a:ext cx="7931700" cy="93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Source</a:t>
            </a:r>
            <a:endParaRPr/>
          </a:p>
        </p:txBody>
      </p:sp>
      <p:pic>
        <p:nvPicPr>
          <p:cNvPr id="221" name="Google Shape;221;p29"/>
          <p:cNvPicPr preferRelativeResize="0"/>
          <p:nvPr/>
        </p:nvPicPr>
        <p:blipFill rotWithShape="1">
          <a:blip r:embed="rId4">
            <a:alphaModFix/>
          </a:blip>
          <a:srcRect b="16742" l="0" r="0" t="0"/>
          <a:stretch/>
        </p:blipFill>
        <p:spPr>
          <a:xfrm>
            <a:off x="378850" y="1640600"/>
            <a:ext cx="8267200" cy="27180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9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How can we use HOG to detect objects?</a:t>
            </a:r>
            <a:endParaRPr/>
          </a:p>
        </p:txBody>
      </p:sp>
      <p:sp>
        <p:nvSpPr>
          <p:cNvPr id="229" name="Google Shape;229;p30"/>
          <p:cNvSpPr txBox="1"/>
          <p:nvPr/>
        </p:nvSpPr>
        <p:spPr>
          <a:xfrm>
            <a:off x="497575" y="6079275"/>
            <a:ext cx="79737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source: </a:t>
            </a:r>
            <a:r>
              <a:rPr b="0" i="0" lang="en" sz="125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https://github.com/matterport/Mask_RCNN</a:t>
            </a:r>
            <a:r>
              <a:rPr b="0" i="0" lang="en" sz="12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p30"/>
          <p:cNvPicPr preferRelativeResize="0"/>
          <p:nvPr/>
        </p:nvPicPr>
        <p:blipFill rotWithShape="1">
          <a:blip r:embed="rId4">
            <a:alphaModFix/>
          </a:blip>
          <a:srcRect b="23294" l="12300" r="8491" t="23459"/>
          <a:stretch/>
        </p:blipFill>
        <p:spPr>
          <a:xfrm>
            <a:off x="834725" y="1140209"/>
            <a:ext cx="7352051" cy="4941926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0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CV problems: Image Classification</a:t>
            </a:r>
            <a:endParaRPr/>
          </a:p>
        </p:txBody>
      </p:sp>
      <p:pic>
        <p:nvPicPr>
          <p:cNvPr id="63" name="Google Shape;6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450" y="1770745"/>
            <a:ext cx="8162401" cy="336533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/>
        </p:nvSpPr>
        <p:spPr>
          <a:xfrm>
            <a:off x="497575" y="6079275"/>
            <a:ext cx="79737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source: </a:t>
            </a:r>
            <a:r>
              <a:rPr b="0" i="0" lang="en" sz="12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Krizhevsky et al. </a:t>
            </a:r>
            <a:r>
              <a:rPr b="0" i="1" lang="en" sz="12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ImageNet Classification with Deep Convolutional Neural Networks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HOG for object detection</a:t>
            </a:r>
            <a:endParaRPr/>
          </a:p>
        </p:txBody>
      </p:sp>
      <p:pic>
        <p:nvPicPr>
          <p:cNvPr id="237" name="Google Shape;237;p31"/>
          <p:cNvPicPr preferRelativeResize="0"/>
          <p:nvPr/>
        </p:nvPicPr>
        <p:blipFill rotWithShape="1">
          <a:blip r:embed="rId3">
            <a:alphaModFix/>
          </a:blip>
          <a:srcRect b="16742" l="0" r="0" t="0"/>
          <a:stretch/>
        </p:blipFill>
        <p:spPr>
          <a:xfrm>
            <a:off x="378850" y="1031000"/>
            <a:ext cx="6522151" cy="214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1"/>
          <p:cNvSpPr txBox="1"/>
          <p:nvPr/>
        </p:nvSpPr>
        <p:spPr>
          <a:xfrm>
            <a:off x="479425" y="3429000"/>
            <a:ext cx="57006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1: sample positive and </a:t>
            </a:r>
            <a:br>
              <a:rPr lang="en" sz="2100"/>
            </a:br>
            <a:r>
              <a:rPr lang="en" sz="2100"/>
              <a:t>n</a:t>
            </a:r>
            <a:r>
              <a:rPr lang="en" sz="2100"/>
              <a:t>egative examples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2: train a classifier </a:t>
            </a:r>
            <a:br>
              <a:rPr lang="en" sz="2100"/>
            </a:br>
            <a:br>
              <a:rPr lang="en" sz="2100"/>
            </a:br>
            <a:br>
              <a:rPr lang="en" sz="2100"/>
            </a:br>
            <a:endParaRPr sz="2100"/>
          </a:p>
        </p:txBody>
      </p:sp>
      <p:pic>
        <p:nvPicPr>
          <p:cNvPr id="239" name="Google Shape;23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7111" y="3282638"/>
            <a:ext cx="4382589" cy="2920563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1"/>
          <p:cNvSpPr txBox="1"/>
          <p:nvPr/>
        </p:nvSpPr>
        <p:spPr>
          <a:xfrm>
            <a:off x="5372225" y="6311300"/>
            <a:ext cx="23430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https://catappy.com/facts-about-orange-tabby-cat</a:t>
            </a:r>
            <a:endParaRPr/>
          </a:p>
        </p:txBody>
      </p:sp>
      <p:sp>
        <p:nvSpPr>
          <p:cNvPr id="241" name="Google Shape;241;p31"/>
          <p:cNvSpPr/>
          <p:nvPr/>
        </p:nvSpPr>
        <p:spPr>
          <a:xfrm>
            <a:off x="6529525" y="3730025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1"/>
          <p:cNvSpPr/>
          <p:nvPr/>
        </p:nvSpPr>
        <p:spPr>
          <a:xfrm>
            <a:off x="7821925" y="3415700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5862775" y="5020600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6901000" y="5212600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4781700" y="3579450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1"/>
          <p:cNvSpPr/>
          <p:nvPr/>
        </p:nvSpPr>
        <p:spPr>
          <a:xfrm>
            <a:off x="7582025" y="4720625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/>
          <p:nvPr/>
        </p:nvSpPr>
        <p:spPr>
          <a:xfrm>
            <a:off x="5372225" y="4149125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1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HOG for object detection</a:t>
            </a:r>
            <a:endParaRPr/>
          </a:p>
        </p:txBody>
      </p:sp>
      <p:sp>
        <p:nvSpPr>
          <p:cNvPr id="254" name="Google Shape;254;p32"/>
          <p:cNvSpPr txBox="1"/>
          <p:nvPr/>
        </p:nvSpPr>
        <p:spPr>
          <a:xfrm>
            <a:off x="550875" y="1443050"/>
            <a:ext cx="56358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1: sample positive and </a:t>
            </a:r>
            <a:br>
              <a:rPr lang="en" sz="2100"/>
            </a:br>
            <a:r>
              <a:rPr lang="en" sz="2100"/>
              <a:t>negative examples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2: train a classifier </a:t>
            </a:r>
            <a:br>
              <a:rPr lang="en" sz="2100"/>
            </a:br>
            <a:br>
              <a:rPr lang="en" sz="2100"/>
            </a:br>
            <a:r>
              <a:rPr lang="en" sz="2100"/>
              <a:t>Step 3: apply in a moving window</a:t>
            </a:r>
            <a:br>
              <a:rPr lang="en" sz="2100"/>
            </a:br>
            <a:endParaRPr sz="2100"/>
          </a:p>
        </p:txBody>
      </p:sp>
      <p:pic>
        <p:nvPicPr>
          <p:cNvPr id="255" name="Google Shape;25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3125" y="1286750"/>
            <a:ext cx="2438400" cy="3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2"/>
          <p:cNvPicPr preferRelativeResize="0"/>
          <p:nvPr/>
        </p:nvPicPr>
        <p:blipFill rotWithShape="1">
          <a:blip r:embed="rId4">
            <a:alphaModFix/>
          </a:blip>
          <a:srcRect b="0" l="0" r="55634" t="6120"/>
          <a:stretch/>
        </p:blipFill>
        <p:spPr>
          <a:xfrm>
            <a:off x="557200" y="3582400"/>
            <a:ext cx="1809875" cy="2714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2"/>
          <p:cNvSpPr txBox="1"/>
          <p:nvPr/>
        </p:nvSpPr>
        <p:spPr>
          <a:xfrm>
            <a:off x="4861575" y="5122600"/>
            <a:ext cx="41682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https://www.pyimagesearch.com/2014/11/10/histogram-oriented-gradients-object-detection/</a:t>
            </a:r>
            <a:r>
              <a:rPr lang="en"/>
              <a:t> </a:t>
            </a:r>
            <a:endParaRPr/>
          </a:p>
        </p:txBody>
      </p:sp>
      <p:sp>
        <p:nvSpPr>
          <p:cNvPr id="258" name="Google Shape;258;p32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HOG for object detection</a:t>
            </a:r>
            <a:endParaRPr/>
          </a:p>
        </p:txBody>
      </p:sp>
      <p:sp>
        <p:nvSpPr>
          <p:cNvPr id="264" name="Google Shape;264;p33"/>
          <p:cNvSpPr txBox="1"/>
          <p:nvPr/>
        </p:nvSpPr>
        <p:spPr>
          <a:xfrm>
            <a:off x="550875" y="1443050"/>
            <a:ext cx="83931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1: sample positive and 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negative examples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2: train a classifier </a:t>
            </a:r>
            <a:br>
              <a:rPr lang="en" sz="2100"/>
            </a:br>
            <a:br>
              <a:rPr lang="en" sz="2100"/>
            </a:br>
            <a:r>
              <a:rPr lang="en" sz="2100"/>
              <a:t>Step 3: apply in a moving window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4: apply NMS!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2100"/>
            </a:br>
            <a:endParaRPr sz="2100"/>
          </a:p>
        </p:txBody>
      </p:sp>
      <p:pic>
        <p:nvPicPr>
          <p:cNvPr id="265" name="Google Shape;265;p33"/>
          <p:cNvPicPr preferRelativeResize="0"/>
          <p:nvPr/>
        </p:nvPicPr>
        <p:blipFill rotWithShape="1">
          <a:blip r:embed="rId3">
            <a:alphaModFix/>
          </a:blip>
          <a:srcRect b="0" l="0" r="5784" t="6120"/>
          <a:stretch/>
        </p:blipFill>
        <p:spPr>
          <a:xfrm>
            <a:off x="4798350" y="3496675"/>
            <a:ext cx="3843475" cy="271462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3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33"/>
          <p:cNvSpPr txBox="1"/>
          <p:nvPr/>
        </p:nvSpPr>
        <p:spPr>
          <a:xfrm>
            <a:off x="4861575" y="2074600"/>
            <a:ext cx="41682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https://www.pyimagesearch.com/2014/11/10/histogram-oriented-gradients-object-detection/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HOG for object detection</a:t>
            </a:r>
            <a:endParaRPr/>
          </a:p>
        </p:txBody>
      </p:sp>
      <p:sp>
        <p:nvSpPr>
          <p:cNvPr id="273" name="Google Shape;273;p34"/>
          <p:cNvSpPr txBox="1"/>
          <p:nvPr/>
        </p:nvSpPr>
        <p:spPr>
          <a:xfrm>
            <a:off x="550875" y="1443050"/>
            <a:ext cx="83931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1: sample positive and 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negative examples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2: train a classifier </a:t>
            </a:r>
            <a:br>
              <a:rPr lang="en" sz="2100"/>
            </a:br>
            <a:br>
              <a:rPr lang="en" sz="2100"/>
            </a:br>
            <a:r>
              <a:rPr lang="en" sz="2100"/>
              <a:t>Step 3: apply in a moving window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4: apply NMS!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1-3*: </a:t>
            </a:r>
            <a:r>
              <a:rPr b="1" i="1" lang="en" sz="2100"/>
              <a:t>hard negative mining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Repeat steps 1-3 using False</a:t>
            </a:r>
            <a:br>
              <a:rPr lang="en" sz="2100"/>
            </a:br>
            <a:r>
              <a:rPr lang="en" sz="2100"/>
              <a:t>Positives as new negative </a:t>
            </a:r>
            <a:br>
              <a:rPr lang="en" sz="2100"/>
            </a:br>
            <a:r>
              <a:rPr lang="en" sz="2100"/>
              <a:t>samples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2100"/>
            </a:br>
            <a:endParaRPr sz="2100"/>
          </a:p>
        </p:txBody>
      </p:sp>
      <p:sp>
        <p:nvSpPr>
          <p:cNvPr id="274" name="Google Shape;274;p34"/>
          <p:cNvSpPr txBox="1"/>
          <p:nvPr/>
        </p:nvSpPr>
        <p:spPr>
          <a:xfrm>
            <a:off x="4861575" y="2074600"/>
            <a:ext cx="41682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https://www.pyimagesearch.com/2014/11/10/histogram-oriented-gradients-object-detection/</a:t>
            </a:r>
            <a:r>
              <a:rPr lang="en"/>
              <a:t> </a:t>
            </a:r>
            <a:endParaRPr/>
          </a:p>
        </p:txBody>
      </p:sp>
      <p:pic>
        <p:nvPicPr>
          <p:cNvPr id="275" name="Google Shape;27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7111" y="3282638"/>
            <a:ext cx="4382589" cy="2920563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4"/>
          <p:cNvSpPr/>
          <p:nvPr/>
        </p:nvSpPr>
        <p:spPr>
          <a:xfrm>
            <a:off x="6529525" y="3730025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4"/>
          <p:cNvSpPr/>
          <p:nvPr/>
        </p:nvSpPr>
        <p:spPr>
          <a:xfrm>
            <a:off x="7821925" y="3415700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4"/>
          <p:cNvSpPr/>
          <p:nvPr/>
        </p:nvSpPr>
        <p:spPr>
          <a:xfrm>
            <a:off x="5862775" y="5020600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4"/>
          <p:cNvSpPr/>
          <p:nvPr/>
        </p:nvSpPr>
        <p:spPr>
          <a:xfrm>
            <a:off x="6901000" y="5212600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4"/>
          <p:cNvSpPr/>
          <p:nvPr/>
        </p:nvSpPr>
        <p:spPr>
          <a:xfrm>
            <a:off x="4781700" y="3579450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4"/>
          <p:cNvSpPr/>
          <p:nvPr/>
        </p:nvSpPr>
        <p:spPr>
          <a:xfrm>
            <a:off x="7582025" y="4720625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4"/>
          <p:cNvSpPr/>
          <p:nvPr/>
        </p:nvSpPr>
        <p:spPr>
          <a:xfrm>
            <a:off x="5372225" y="4149125"/>
            <a:ext cx="942900" cy="990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4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CV problems: Object detection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497575" y="6079275"/>
            <a:ext cx="79737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source: </a:t>
            </a:r>
            <a:r>
              <a:rPr b="0" i="0" lang="en" sz="125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https://github.com/matterport/Mask_RCNN</a:t>
            </a:r>
            <a:r>
              <a:rPr b="0" i="0" lang="en" sz="12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4">
            <a:alphaModFix/>
          </a:blip>
          <a:srcRect b="23294" l="12300" r="8491" t="23459"/>
          <a:stretch/>
        </p:blipFill>
        <p:spPr>
          <a:xfrm>
            <a:off x="834725" y="1140209"/>
            <a:ext cx="7352051" cy="494192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CV problems: Object detection</a:t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497575" y="6079275"/>
            <a:ext cx="79737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source: </a:t>
            </a:r>
            <a:r>
              <a:rPr b="0" i="0" lang="en" sz="125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https://github.com/matterport/Mask_RCNN</a:t>
            </a:r>
            <a:r>
              <a:rPr b="0" i="0" lang="en" sz="12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4">
            <a:alphaModFix/>
          </a:blip>
          <a:srcRect b="23294" l="12300" r="8491" t="23459"/>
          <a:stretch/>
        </p:blipFill>
        <p:spPr>
          <a:xfrm>
            <a:off x="834725" y="1140209"/>
            <a:ext cx="7352051" cy="494192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/>
        </p:nvSpPr>
        <p:spPr>
          <a:xfrm>
            <a:off x="1728925" y="1372600"/>
            <a:ext cx="57006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</a:rPr>
              <a:t>Please name methods from previous lectures to detect objects</a:t>
            </a:r>
            <a:endParaRPr b="1" sz="2100">
              <a:solidFill>
                <a:srgbClr val="FFFFFF"/>
              </a:solidFill>
            </a:endParaRPr>
          </a:p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CV problems: Object detection</a:t>
            </a:r>
            <a:endParaRPr/>
          </a:p>
        </p:txBody>
      </p:sp>
      <p:sp>
        <p:nvSpPr>
          <p:cNvPr id="91" name="Google Shape;91;p16"/>
          <p:cNvSpPr txBox="1"/>
          <p:nvPr/>
        </p:nvSpPr>
        <p:spPr>
          <a:xfrm>
            <a:off x="323850" y="6227700"/>
            <a:ext cx="73773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https://www.pyimagesearch.com/2014/11/10/histogram-oriented-gradients-object-detection/</a:t>
            </a:r>
            <a:r>
              <a:rPr lang="en"/>
              <a:t> 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 b="45388" l="12597" r="60367" t="27963"/>
          <a:stretch/>
        </p:blipFill>
        <p:spPr>
          <a:xfrm>
            <a:off x="681175" y="2609036"/>
            <a:ext cx="5057775" cy="33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509725" y="1172575"/>
            <a:ext cx="57006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Please name methods from previous lectures to detect objects. We know even two!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Template </a:t>
            </a:r>
            <a:r>
              <a:rPr lang="en" sz="2100"/>
              <a:t>matching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Contours 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94" name="Google Shape;94;p16"/>
          <p:cNvSpPr/>
          <p:nvPr/>
        </p:nvSpPr>
        <p:spPr>
          <a:xfrm>
            <a:off x="2438525" y="4444400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905025" y="4930150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2629050" y="289182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3281500" y="515877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3905375" y="376812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4233875" y="296327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/>
          <p:nvPr/>
        </p:nvSpPr>
        <p:spPr>
          <a:xfrm>
            <a:off x="5410450" y="430152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479425" y="284163"/>
            <a:ext cx="816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CV problems: Object detection</a:t>
            </a:r>
            <a:endParaRPr/>
          </a:p>
        </p:txBody>
      </p:sp>
      <p:sp>
        <p:nvSpPr>
          <p:cNvPr id="107" name="Google Shape;107;p17"/>
          <p:cNvSpPr txBox="1"/>
          <p:nvPr/>
        </p:nvSpPr>
        <p:spPr>
          <a:xfrm>
            <a:off x="323850" y="6227700"/>
            <a:ext cx="73773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https://www.pyimagesearch.com/2014/11/10/histogram-oriented-gradients-object-detection/</a:t>
            </a:r>
            <a:r>
              <a:rPr lang="en"/>
              <a:t> </a:t>
            </a:r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 rotWithShape="1">
          <a:blip r:embed="rId4">
            <a:alphaModFix/>
          </a:blip>
          <a:srcRect b="45388" l="12597" r="60367" t="27963"/>
          <a:stretch/>
        </p:blipFill>
        <p:spPr>
          <a:xfrm>
            <a:off x="681175" y="2609036"/>
            <a:ext cx="5057775" cy="33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509725" y="1172575"/>
            <a:ext cx="57006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Please name a method from previous lectures to detect objects. We know even two!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Template matching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Contours 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110" name="Google Shape;110;p17"/>
          <p:cNvSpPr/>
          <p:nvPr/>
        </p:nvSpPr>
        <p:spPr>
          <a:xfrm>
            <a:off x="2438525" y="4444400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905025" y="4930150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2629050" y="289182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3281500" y="515877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3905375" y="376812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7"/>
          <p:cNvSpPr/>
          <p:nvPr/>
        </p:nvSpPr>
        <p:spPr>
          <a:xfrm>
            <a:off x="4233875" y="296327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/>
          <p:nvPr/>
        </p:nvSpPr>
        <p:spPr>
          <a:xfrm>
            <a:off x="5410450" y="4301525"/>
            <a:ext cx="328500" cy="30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 txBox="1"/>
          <p:nvPr/>
        </p:nvSpPr>
        <p:spPr>
          <a:xfrm>
            <a:off x="5991600" y="2660138"/>
            <a:ext cx="30000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What are the limitations of these two methods?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Too strict requirements!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-"/>
            </a:pPr>
            <a:r>
              <a:rPr lang="en" sz="2100">
                <a:solidFill>
                  <a:schemeClr val="dk1"/>
                </a:solidFill>
              </a:rPr>
              <a:t>Exactly the same or simple shape 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-"/>
            </a:pPr>
            <a:r>
              <a:rPr lang="en" sz="2100">
                <a:solidFill>
                  <a:schemeClr val="dk1"/>
                </a:solidFill>
              </a:rPr>
              <a:t>Preferably </a:t>
            </a:r>
            <a:r>
              <a:rPr lang="en" sz="2100">
                <a:solidFill>
                  <a:schemeClr val="dk1"/>
                </a:solidFill>
              </a:rPr>
              <a:t>the same size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-"/>
            </a:pPr>
            <a:r>
              <a:rPr lang="en" sz="2100">
                <a:solidFill>
                  <a:schemeClr val="dk1"/>
                </a:solidFill>
              </a:rPr>
              <a:t>Preferably the same lightness</a:t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457202" y="274638"/>
            <a:ext cx="79317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Haar cascade</a:t>
            </a:r>
            <a:r>
              <a:rPr lang="en"/>
              <a:t> </a:t>
            </a:r>
            <a:endParaRPr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500" y="1255756"/>
            <a:ext cx="4491175" cy="38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671650" y="5059200"/>
            <a:ext cx="72543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1: convolve the image with these predefined filters (black=-1, white=1). Then flatten the convolved image to get a huge number if features</a:t>
            </a:r>
            <a:endParaRPr sz="2100"/>
          </a:p>
        </p:txBody>
      </p:sp>
      <p:sp>
        <p:nvSpPr>
          <p:cNvPr id="125" name="Google Shape;125;p18"/>
          <p:cNvSpPr txBox="1"/>
          <p:nvPr/>
        </p:nvSpPr>
        <p:spPr>
          <a:xfrm rot="-5400000">
            <a:off x="6656650" y="3289875"/>
            <a:ext cx="3612600" cy="9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https://opencv-python-tutroals.readthedocs.io/en/latest/py_tutorials/py_objdetect/py_face_detection/py_face_detection.html</a:t>
            </a:r>
            <a:r>
              <a:rPr lang="en"/>
              <a:t> </a:t>
            </a:r>
            <a:endParaRPr/>
          </a:p>
        </p:txBody>
      </p:sp>
      <p:sp>
        <p:nvSpPr>
          <p:cNvPr id="126" name="Google Shape;126;p18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075" y="1331935"/>
            <a:ext cx="5848475" cy="35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/>
        </p:nvSpPr>
        <p:spPr>
          <a:xfrm>
            <a:off x="643075" y="5039725"/>
            <a:ext cx="80010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2: estimate quality of fit (in terms of classification error) for every single feature separately.</a:t>
            </a:r>
            <a:endParaRPr sz="2100"/>
          </a:p>
        </p:txBody>
      </p:sp>
      <p:sp>
        <p:nvSpPr>
          <p:cNvPr id="133" name="Google Shape;133;p19"/>
          <p:cNvSpPr txBox="1"/>
          <p:nvPr>
            <p:ph type="title"/>
          </p:nvPr>
        </p:nvSpPr>
        <p:spPr>
          <a:xfrm>
            <a:off x="457202" y="274638"/>
            <a:ext cx="79317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Haar cascade </a:t>
            </a:r>
            <a:endParaRPr/>
          </a:p>
        </p:txBody>
      </p:sp>
      <p:sp>
        <p:nvSpPr>
          <p:cNvPr id="134" name="Google Shape;134;p19"/>
          <p:cNvSpPr txBox="1"/>
          <p:nvPr/>
        </p:nvSpPr>
        <p:spPr>
          <a:xfrm rot="-5400000">
            <a:off x="6809050" y="3289875"/>
            <a:ext cx="3612600" cy="9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https://opencv-python-tutroals.readthedocs.io/en/latest/py_tutorials/py_objdetect/py_face_detection/py_face_detection.html</a:t>
            </a:r>
            <a:r>
              <a:rPr lang="en"/>
              <a:t> </a:t>
            </a:r>
            <a:endParaRPr/>
          </a:p>
        </p:txBody>
      </p:sp>
      <p:sp>
        <p:nvSpPr>
          <p:cNvPr id="135" name="Google Shape;135;p19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/>
        </p:nvSpPr>
        <p:spPr>
          <a:xfrm>
            <a:off x="643075" y="5268325"/>
            <a:ext cx="80010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Step 3: use adaboost to create a strong classifier from a huge set of weak ones</a:t>
            </a:r>
            <a:endParaRPr sz="2100"/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75" y="1231888"/>
            <a:ext cx="4019235" cy="3850687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>
            <p:ph type="title"/>
          </p:nvPr>
        </p:nvSpPr>
        <p:spPr>
          <a:xfrm>
            <a:off x="457202" y="274638"/>
            <a:ext cx="79317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Haar cascade </a:t>
            </a:r>
            <a:endParaRPr/>
          </a:p>
        </p:txBody>
      </p:sp>
      <p:sp>
        <p:nvSpPr>
          <p:cNvPr id="143" name="Google Shape;143;p20"/>
          <p:cNvSpPr txBox="1"/>
          <p:nvPr>
            <p:ph idx="4294967295" type="sldNum"/>
          </p:nvPr>
        </p:nvSpPr>
        <p:spPr>
          <a:xfrm>
            <a:off x="381000" y="6477000"/>
            <a:ext cx="2084400" cy="45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/>
              <a:t>Intro2CV: 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0"/>
          <p:cNvSpPr txBox="1"/>
          <p:nvPr/>
        </p:nvSpPr>
        <p:spPr>
          <a:xfrm>
            <a:off x="5917675" y="1530025"/>
            <a:ext cx="3000000" cy="3263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chemeClr val="dk1"/>
                </a:solidFill>
              </a:rPr>
              <a:t>Viola, P. and Jones, M. Rapid object detection using a boosted cascade of simple features. CVPR 2001</a:t>
            </a:r>
            <a:r>
              <a:rPr i="1" lang="en" sz="2000">
                <a:solidFill>
                  <a:schemeClr val="dk1"/>
                </a:solidFill>
              </a:rPr>
              <a:t>.</a:t>
            </a:r>
            <a:endParaRPr i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Just 200 features is needed to get 95% accuracy for face classification!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esentation Template_11.29.12">
  <a:themeElements>
    <a:clrScheme name="Sktech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8E9B23"/>
      </a:accent1>
      <a:accent2>
        <a:srgbClr val="4C5412"/>
      </a:accent2>
      <a:accent3>
        <a:srgbClr val="899623"/>
      </a:accent3>
      <a:accent4>
        <a:srgbClr val="CDDA63"/>
      </a:accent4>
      <a:accent5>
        <a:srgbClr val="DAE48C"/>
      </a:accent5>
      <a:accent6>
        <a:srgbClr val="E9EFBB"/>
      </a:accent6>
      <a:hlink>
        <a:srgbClr val="92D050"/>
      </a:hlink>
      <a:folHlink>
        <a:srgbClr val="89962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